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1" r:id="rId3"/>
    <p:sldId id="259" r:id="rId4"/>
    <p:sldId id="287" r:id="rId5"/>
    <p:sldId id="294" r:id="rId6"/>
    <p:sldId id="291" r:id="rId7"/>
    <p:sldId id="303" r:id="rId8"/>
    <p:sldId id="258" r:id="rId9"/>
    <p:sldId id="304" r:id="rId10"/>
    <p:sldId id="257" r:id="rId11"/>
    <p:sldId id="297" r:id="rId12"/>
    <p:sldId id="298" r:id="rId13"/>
    <p:sldId id="264" r:id="rId14"/>
    <p:sldId id="300" r:id="rId15"/>
    <p:sldId id="290" r:id="rId16"/>
    <p:sldId id="296" r:id="rId17"/>
    <p:sldId id="262" r:id="rId18"/>
    <p:sldId id="293" r:id="rId19"/>
    <p:sldId id="263" r:id="rId20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3"/>
      <p:bold r:id="rId24"/>
    </p:embeddedFont>
    <p:embeddedFont>
      <p:font typeface="Muli Light" panose="02020500000000000000" charset="0"/>
      <p:regular r:id="rId25"/>
      <p:bold r:id="rId26"/>
      <p:italic r:id="rId27"/>
      <p:boldItalic r:id="rId28"/>
    </p:embeddedFont>
    <p:embeddedFont>
      <p:font typeface="Amatic SC" panose="02020500000000000000" charset="-79"/>
      <p:regular r:id="rId29"/>
      <p:bold r:id="rId30"/>
    </p:embeddedFont>
    <p:embeddedFont>
      <p:font typeface="Aharoni" panose="02020500000000000000" charset="-79"/>
      <p:bold r:id="rId31"/>
    </p:embeddedFont>
    <p:embeddedFont>
      <p:font typeface="Microsoft Yi Baiti" panose="03000500000000000000" pitchFamily="66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7C7"/>
    <a:srgbClr val="C3CED9"/>
    <a:srgbClr val="CBCBD3"/>
    <a:srgbClr val="C9E4B4"/>
    <a:srgbClr val="C0E78D"/>
    <a:srgbClr val="DBBDE5"/>
    <a:srgbClr val="F3C19B"/>
    <a:srgbClr val="B5D4E9"/>
    <a:srgbClr val="D07576"/>
    <a:srgbClr val="712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86D7-0FF8-4A1E-B293-DE029593AA3C}" v="2" dt="2018-11-26T11:09:00.740"/>
  </p1510:revLst>
</p1510:revInfo>
</file>

<file path=ppt/tableStyles.xml><?xml version="1.0" encoding="utf-8"?>
<a:tblStyleLst xmlns:a="http://schemas.openxmlformats.org/drawingml/2006/main" def="{100CABBB-5EE4-463E-ADE2-CDC59571AE81}">
  <a:tblStyle styleId="{100CABBB-5EE4-463E-ADE2-CDC59571A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120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2423-6448-4081-9EB7-C5272BB7E0DE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6F08-B1B1-441B-A2F0-D9A71BA28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4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74078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5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9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42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0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2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9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46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0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0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511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784985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Babyhub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林宏仁老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/>
              <a:t>第</a:t>
            </a:r>
            <a:r>
              <a:rPr lang="en-US" altLang="zh-TW" sz="1600" dirty="0"/>
              <a:t>108509</a:t>
            </a:r>
            <a:r>
              <a:rPr lang="zh-TW" altLang="en-US" sz="1600" dirty="0"/>
              <a:t>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3C19B"/>
          </a:solidFill>
          <a:ln>
            <a:solidFill>
              <a:srgbClr val="F3C1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868144" y="322325"/>
            <a:ext cx="2376264" cy="455359"/>
            <a:chOff x="5796136" y="232242"/>
            <a:chExt cx="2448272" cy="504056"/>
          </a:xfrm>
        </p:grpSpPr>
        <p:sp>
          <p:nvSpPr>
            <p:cNvPr id="7" name="向下箭號 6"/>
            <p:cNvSpPr/>
            <p:nvPr/>
          </p:nvSpPr>
          <p:spPr>
            <a:xfrm>
              <a:off x="5796136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>
              <a:off x="7023781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下箭號 8"/>
            <p:cNvSpPr/>
            <p:nvPr/>
          </p:nvSpPr>
          <p:spPr>
            <a:xfrm>
              <a:off x="7887877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4" name="文字方塊 113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11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0" y="348380"/>
            <a:ext cx="8043402" cy="45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itchFamily="34" charset="-120"/>
                <a:ea typeface="微軟正黑體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4" y="1227693"/>
            <a:ext cx="8509312" cy="26881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12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85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0E78D"/>
                </a:solidFill>
              </a:ln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8" name="Google Shape;337;p39"/>
          <p:cNvSpPr/>
          <p:nvPr/>
        </p:nvSpPr>
        <p:spPr>
          <a:xfrm>
            <a:off x="4283968" y="1415110"/>
            <a:ext cx="576064" cy="58332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C9E4B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  <a:solidFill>
            <a:srgbClr val="C9E4B4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295190" y="1158733"/>
            <a:ext cx="1844832" cy="1428122"/>
            <a:chOff x="323528" y="994777"/>
            <a:chExt cx="1844832" cy="1428122"/>
          </a:xfrm>
        </p:grpSpPr>
        <p:sp>
          <p:nvSpPr>
            <p:cNvPr id="7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566307" y="1158733"/>
            <a:ext cx="1844832" cy="1428122"/>
            <a:chOff x="3879296" y="994777"/>
            <a:chExt cx="1844832" cy="1428122"/>
          </a:xfrm>
        </p:grpSpPr>
        <p:sp>
          <p:nvSpPr>
            <p:cNvPr id="9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411760" y="3048284"/>
            <a:ext cx="1844832" cy="1428122"/>
            <a:chOff x="1367228" y="2786547"/>
            <a:chExt cx="1844832" cy="1428122"/>
          </a:xfrm>
        </p:grpSpPr>
        <p:sp>
          <p:nvSpPr>
            <p:cNvPr id="11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1367228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682876" y="3048284"/>
            <a:ext cx="1844832" cy="1428122"/>
            <a:chOff x="4843319" y="2786547"/>
            <a:chExt cx="1844832" cy="1428122"/>
          </a:xfrm>
        </p:grpSpPr>
        <p:sp>
          <p:nvSpPr>
            <p:cNvPr id="1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4843319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837424" y="1158733"/>
            <a:ext cx="1844832" cy="1428122"/>
            <a:chOff x="6873849" y="1052886"/>
            <a:chExt cx="1844832" cy="1428122"/>
          </a:xfrm>
        </p:grpSpPr>
        <p:sp>
          <p:nvSpPr>
            <p:cNvPr id="15" name="Google Shape;151;p23"/>
            <p:cNvSpPr/>
            <p:nvPr/>
          </p:nvSpPr>
          <p:spPr>
            <a:xfrm>
              <a:off x="7082204" y="1052886"/>
              <a:ext cx="1428122" cy="142812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9411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6" name="Google Shape;75;p14"/>
            <p:cNvSpPr txBox="1">
              <a:spLocks/>
            </p:cNvSpPr>
            <p:nvPr/>
          </p:nvSpPr>
          <p:spPr>
            <a:xfrm>
              <a:off x="6873849" y="1513439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性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644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23528" y="994777"/>
            <a:ext cx="4131822" cy="1428122"/>
            <a:chOff x="323528" y="994777"/>
            <a:chExt cx="4131822" cy="1428122"/>
          </a:xfrm>
        </p:grpSpPr>
        <p:sp>
          <p:nvSpPr>
            <p:cNvPr id="6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2074717" y="1256681"/>
              <a:ext cx="2380633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綁定</a:t>
              </a:r>
              <a:r>
                <a:rPr lang="en-US" altLang="zh-TW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LINEBOT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後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會提醒媽媽們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疫苗施打及里程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79296" y="994777"/>
            <a:ext cx="5445232" cy="1428122"/>
            <a:chOff x="3879296" y="994777"/>
            <a:chExt cx="5445232" cy="1428122"/>
          </a:xfrm>
        </p:grpSpPr>
        <p:sp>
          <p:nvSpPr>
            <p:cNvPr id="4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  <p:sp>
          <p:nvSpPr>
            <p:cNvPr id="13" name="Google Shape;75;p14"/>
            <p:cNvSpPr txBox="1">
              <a:spLocks/>
            </p:cNvSpPr>
            <p:nvPr/>
          </p:nvSpPr>
          <p:spPr>
            <a:xfrm>
              <a:off x="5616624" y="1372525"/>
              <a:ext cx="3707904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改善媽媽手冊知識不足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新資訊無法即時提供給父母的問題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367228" y="3231860"/>
            <a:ext cx="4140876" cy="1428122"/>
            <a:chOff x="1367228" y="2786547"/>
            <a:chExt cx="4140876" cy="1428122"/>
          </a:xfrm>
        </p:grpSpPr>
        <p:sp>
          <p:nvSpPr>
            <p:cNvPr id="5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1367228" y="328887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3130117" y="3075806"/>
              <a:ext cx="237798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提供討論區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讓媽媽們可以分享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趣事或問題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43319" y="3231860"/>
            <a:ext cx="4265185" cy="1428122"/>
            <a:chOff x="4843319" y="2786547"/>
            <a:chExt cx="4265185" cy="1428122"/>
          </a:xfrm>
        </p:grpSpPr>
        <p:sp>
          <p:nvSpPr>
            <p:cNvPr id="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1" name="Google Shape;75;p14"/>
            <p:cNvSpPr txBox="1">
              <a:spLocks/>
            </p:cNvSpPr>
            <p:nvPr/>
          </p:nvSpPr>
          <p:spPr>
            <a:xfrm>
              <a:off x="4843319" y="329183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  <p:sp>
          <p:nvSpPr>
            <p:cNvPr id="15" name="Google Shape;75;p14"/>
            <p:cNvSpPr txBox="1">
              <a:spLocks/>
            </p:cNvSpPr>
            <p:nvPr/>
          </p:nvSpPr>
          <p:spPr>
            <a:xfrm>
              <a:off x="6537737" y="3244733"/>
              <a:ext cx="257076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媽媽們能分享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自己用不到的嬰兒用品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104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06" y="2394235"/>
            <a:ext cx="1035354" cy="183369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2" y="2450717"/>
            <a:ext cx="3384376" cy="1651577"/>
          </a:xfrm>
          <a:prstGeom prst="rect">
            <a:avLst/>
          </a:prstGeom>
        </p:spPr>
      </p:pic>
      <p:sp>
        <p:nvSpPr>
          <p:cNvPr id="12" name="Google Shape;272;p33"/>
          <p:cNvSpPr/>
          <p:nvPr/>
        </p:nvSpPr>
        <p:spPr>
          <a:xfrm>
            <a:off x="6451002" y="1707654"/>
            <a:ext cx="2016224" cy="2808312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CA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4;p32"/>
          <p:cNvSpPr/>
          <p:nvPr/>
        </p:nvSpPr>
        <p:spPr>
          <a:xfrm>
            <a:off x="4887554" y="2037048"/>
            <a:ext cx="1196008" cy="2478917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CA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80;p34"/>
          <p:cNvSpPr/>
          <p:nvPr/>
        </p:nvSpPr>
        <p:spPr>
          <a:xfrm>
            <a:off x="733165" y="2327124"/>
            <a:ext cx="3619251" cy="218884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CA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02408" y="830906"/>
            <a:ext cx="3880763" cy="1428122"/>
            <a:chOff x="2059389" y="2062601"/>
            <a:chExt cx="3880763" cy="1428122"/>
          </a:xfrm>
        </p:grpSpPr>
        <p:sp>
          <p:nvSpPr>
            <p:cNvPr id="23" name="矩形 22"/>
            <p:cNvSpPr/>
            <p:nvPr/>
          </p:nvSpPr>
          <p:spPr>
            <a:xfrm>
              <a:off x="3770802" y="2427733"/>
              <a:ext cx="2169350" cy="697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提供網頁及LineBOT</a:t>
              </a:r>
            </a:p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可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隨時輸入寶寶狀況</a:t>
              </a: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2059389" y="2062601"/>
              <a:ext cx="1844832" cy="1428122"/>
              <a:chOff x="2059389" y="2062601"/>
              <a:chExt cx="1844832" cy="1428122"/>
            </a:xfrm>
          </p:grpSpPr>
          <p:sp>
            <p:nvSpPr>
              <p:cNvPr id="25" name="Google Shape;151;p23"/>
              <p:cNvSpPr/>
              <p:nvPr/>
            </p:nvSpPr>
            <p:spPr>
              <a:xfrm>
                <a:off x="2267744" y="2062601"/>
                <a:ext cx="1428122" cy="142812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94118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  <a:latin typeface="Muli Light"/>
                  <a:ea typeface="Muli Light"/>
                  <a:cs typeface="Muli Light"/>
                  <a:sym typeface="Muli Light"/>
                </a:endParaRPr>
              </a:p>
            </p:txBody>
          </p:sp>
          <p:sp>
            <p:nvSpPr>
              <p:cNvPr id="26" name="Google Shape;75;p14"/>
              <p:cNvSpPr txBox="1">
                <a:spLocks/>
              </p:cNvSpPr>
              <p:nvPr/>
            </p:nvSpPr>
            <p:spPr>
              <a:xfrm>
                <a:off x="2059389" y="2568790"/>
                <a:ext cx="1844832" cy="507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zh-TW" altLang="en-US" b="1" dirty="0" smtClean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便利</a:t>
                </a:r>
                <a:r>
                  <a:rPr lang="zh-TW" altLang="en-US" b="1" dirty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性</a:t>
                </a:r>
              </a:p>
            </p:txBody>
          </p:sp>
        </p:grp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55" y="1961840"/>
            <a:ext cx="1725262" cy="23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2CCEC"/>
                </a:solidFill>
              </a:ln>
              <a:solidFill>
                <a:srgbClr val="B7CAE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11" name="Google Shape;355;p39"/>
          <p:cNvSpPr/>
          <p:nvPr/>
        </p:nvSpPr>
        <p:spPr>
          <a:xfrm>
            <a:off x="4211960" y="1275606"/>
            <a:ext cx="665330" cy="65177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F96CF">
              <a:alpha val="69020"/>
            </a:srgbClr>
          </a:solidFill>
          <a:ln>
            <a:solidFill>
              <a:srgbClr val="B7CAE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B7CAE7"/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翊晴</a:t>
            </a: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 </a:t>
            </a: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1449149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希望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BABYHUB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能包含所有媽媽手冊的功能，並更方便使用</a:t>
            </a: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以行事曆檢視日記及成長記錄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SzPts val="2000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與醫院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合作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，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匯出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新生兒或媽媽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常見問題的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報表給醫院做為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參考，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能將我們所蒐集到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的成長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紀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統計過後供醫生參考用，醫生也能提供更專業或新的知識給系統使用。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793">
            <a:off x="4594023" y="1871442"/>
            <a:ext cx="660601" cy="671960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164288" y="3363838"/>
            <a:ext cx="1419622" cy="1419622"/>
            <a:chOff x="6660232" y="1088413"/>
            <a:chExt cx="1563638" cy="15636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8887" r="90234">
                          <a14:foregroundMark x1="88965" y1="55469" x2="88965" y2="55469"/>
                          <a14:foregroundMark x1="90332" y1="43066" x2="90332" y2="43066"/>
                          <a14:foregroundMark x1="89551" y1="69141" x2="89551" y2="69141"/>
                          <a14:foregroundMark x1="8887" y1="81445" x2="8887" y2="81445"/>
                          <a14:backgroundMark x1="32422" y1="19629" x2="32422" y2="19629"/>
                          <a14:backgroundMark x1="39746" y1="21289" x2="39746" y2="21289"/>
                          <a14:backgroundMark x1="38672" y1="18945" x2="38672" y2="18945"/>
                          <a14:backgroundMark x1="37695" y1="20508" x2="37695" y2="20508"/>
                          <a14:backgroundMark x1="34570" y1="23438" x2="34570" y2="23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088413"/>
              <a:ext cx="1563638" cy="156363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3FDED"/>
                </a:clrFrom>
                <a:clrTo>
                  <a:srgbClr val="F3FDE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137" b="27148" l="23828" r="42285"/>
                      </a14:imgEffect>
                      <a14:imgEffect>
                        <a14:artisticFilmGrain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0" t="13817" r="55384" b="72366"/>
            <a:stretch/>
          </p:blipFill>
          <p:spPr>
            <a:xfrm>
              <a:off x="6984000" y="1312087"/>
              <a:ext cx="359999" cy="216026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8568226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18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203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8000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572000" y="2149362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8000" dirty="0">
                <a:solidFill>
                  <a:srgbClr val="F6DEDE"/>
                </a:solidFill>
              </a:rPr>
              <a:t>Thanks</a:t>
            </a:r>
            <a:r>
              <a:rPr lang="en" altLang="zh-TW" sz="8000" dirty="0">
                <a:solidFill>
                  <a:srgbClr val="F6DEDE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" altLang="zh-TW" sz="8000" dirty="0">
                <a:solidFill>
                  <a:srgbClr val="F6DEDE"/>
                </a:solidFill>
                <a:sym typeface="Muli Light"/>
              </a:rPr>
              <a:t>❤</a:t>
            </a:r>
            <a:endParaRPr sz="8000" dirty="0">
              <a:solidFill>
                <a:srgbClr val="F6DEDE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0"/>
            <a:ext cx="9151573" cy="5143500"/>
            <a:chOff x="0" y="0"/>
            <a:chExt cx="9151573" cy="51435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" y="0"/>
              <a:ext cx="9144000" cy="5143500"/>
            </a:xfrm>
            <a:prstGeom prst="rect">
              <a:avLst/>
            </a:prstGeom>
          </p:spPr>
        </p:pic>
      </p:grpSp>
      <p:sp>
        <p:nvSpPr>
          <p:cNvPr id="4" name="Google Shape;143;p23"/>
          <p:cNvSpPr txBox="1">
            <a:spLocks/>
          </p:cNvSpPr>
          <p:nvPr/>
        </p:nvSpPr>
        <p:spPr>
          <a:xfrm>
            <a:off x="0" y="37003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4000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80968" y="1635646"/>
            <a:ext cx="1728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動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80968" y="2309945"/>
            <a:ext cx="1886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系統架構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180968" y="3022477"/>
            <a:ext cx="2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商業模式分析</a:t>
            </a:r>
            <a:endParaRPr lang="zh-TW" altLang="en-US" sz="2600" b="1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49321" y="1635646"/>
            <a:ext cx="208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功能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簡介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349321" y="2309945"/>
            <a:ext cx="286162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系統特色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349321" y="3022477"/>
            <a:ext cx="2751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結論及</a:t>
            </a:r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未來展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望</a:t>
            </a:r>
          </a:p>
        </p:txBody>
      </p:sp>
      <p:sp>
        <p:nvSpPr>
          <p:cNvPr id="16" name="Google Shape;355;p39"/>
          <p:cNvSpPr/>
          <p:nvPr/>
        </p:nvSpPr>
        <p:spPr>
          <a:xfrm>
            <a:off x="4886949" y="3108644"/>
            <a:ext cx="340020" cy="320108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3" name="Google Shape;348;p39"/>
          <p:cNvSpPr/>
          <p:nvPr/>
        </p:nvSpPr>
        <p:spPr>
          <a:xfrm>
            <a:off x="1725511" y="1719676"/>
            <a:ext cx="322972" cy="324383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4" name="Google Shape;347;p39"/>
          <p:cNvSpPr/>
          <p:nvPr/>
        </p:nvSpPr>
        <p:spPr>
          <a:xfrm flipH="1">
            <a:off x="1700011" y="2383165"/>
            <a:ext cx="373973" cy="346002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5" name="Google Shape;337;p39"/>
          <p:cNvSpPr/>
          <p:nvPr/>
        </p:nvSpPr>
        <p:spPr>
          <a:xfrm>
            <a:off x="4889126" y="2386218"/>
            <a:ext cx="335666" cy="33989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6" name="Google Shape;324;p39"/>
          <p:cNvSpPr/>
          <p:nvPr/>
        </p:nvSpPr>
        <p:spPr>
          <a:xfrm>
            <a:off x="4891706" y="1669840"/>
            <a:ext cx="330507" cy="42405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7" name="Google Shape;339;p39"/>
          <p:cNvSpPr/>
          <p:nvPr/>
        </p:nvSpPr>
        <p:spPr>
          <a:xfrm flipH="1">
            <a:off x="1724766" y="3119905"/>
            <a:ext cx="324463" cy="29758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39A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BCBD3"/>
                </a:solidFill>
              </a:ln>
              <a:solidFill>
                <a:srgbClr val="C7C7C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7C7C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8" name="Google Shape;348;p39"/>
          <p:cNvSpPr/>
          <p:nvPr/>
        </p:nvSpPr>
        <p:spPr>
          <a:xfrm>
            <a:off x="4157208" y="1177925"/>
            <a:ext cx="774832" cy="720082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CBCB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CBCBD3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  <p:sp>
        <p:nvSpPr>
          <p:cNvPr id="10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19084" y="1109432"/>
            <a:ext cx="7913356" cy="3317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</a:t>
            </a:r>
            <a:r>
              <a:rPr lang="zh-TW" altLang="zh-TW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知識</a:t>
            </a:r>
            <a:r>
              <a:rPr lang="zh-TW" alt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無法即時更新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最新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疾病沒辦法馬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上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討論版可讓</a:t>
            </a:r>
            <a:r>
              <a:rPr lang="zh-TW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媽媽們互相分享及回饋自身的經驗或問題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媽媽手冊嚴重缺</a:t>
            </a: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貨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很多孕婦只能使用影本，我們的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網站提供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了簡易的紀錄功能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062179" y="929323"/>
            <a:ext cx="1354395" cy="1354395"/>
            <a:chOff x="7062179" y="807418"/>
            <a:chExt cx="1354395" cy="135439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062179" y="807418"/>
              <a:ext cx="1354395" cy="1354395"/>
            </a:xfrm>
            <a:prstGeom prst="rect">
              <a:avLst/>
            </a:prstGeom>
          </p:spPr>
        </p:pic>
        <p:sp>
          <p:nvSpPr>
            <p:cNvPr id="3" name="乘號 2"/>
            <p:cNvSpPr/>
            <p:nvPr/>
          </p:nvSpPr>
          <p:spPr>
            <a:xfrm rot="1138643">
              <a:off x="7097197" y="947603"/>
              <a:ext cx="1299832" cy="1043034"/>
            </a:xfrm>
            <a:custGeom>
              <a:avLst/>
              <a:gdLst>
                <a:gd name="connsiteX0" fmla="*/ 451012 w 2410068"/>
                <a:gd name="connsiteY0" fmla="*/ 604924 h 1810019"/>
                <a:gd name="connsiteX1" fmla="*/ 706665 w 2410068"/>
                <a:gd name="connsiteY1" fmla="*/ 264518 h 1810019"/>
                <a:gd name="connsiteX2" fmla="*/ 1205034 w 2410068"/>
                <a:gd name="connsiteY2" fmla="*/ 638806 h 1810019"/>
                <a:gd name="connsiteX3" fmla="*/ 1703403 w 2410068"/>
                <a:gd name="connsiteY3" fmla="*/ 264518 h 1810019"/>
                <a:gd name="connsiteX4" fmla="*/ 1959056 w 2410068"/>
                <a:gd name="connsiteY4" fmla="*/ 604924 h 1810019"/>
                <a:gd name="connsiteX5" fmla="*/ 1559488 w 2410068"/>
                <a:gd name="connsiteY5" fmla="*/ 905010 h 1810019"/>
                <a:gd name="connsiteX6" fmla="*/ 1959056 w 2410068"/>
                <a:gd name="connsiteY6" fmla="*/ 1205095 h 1810019"/>
                <a:gd name="connsiteX7" fmla="*/ 1703403 w 2410068"/>
                <a:gd name="connsiteY7" fmla="*/ 1545501 h 1810019"/>
                <a:gd name="connsiteX8" fmla="*/ 1205034 w 2410068"/>
                <a:gd name="connsiteY8" fmla="*/ 1171213 h 1810019"/>
                <a:gd name="connsiteX9" fmla="*/ 706665 w 2410068"/>
                <a:gd name="connsiteY9" fmla="*/ 1545501 h 1810019"/>
                <a:gd name="connsiteX10" fmla="*/ 451012 w 2410068"/>
                <a:gd name="connsiteY10" fmla="*/ 1205095 h 1810019"/>
                <a:gd name="connsiteX11" fmla="*/ 850580 w 2410068"/>
                <a:gd name="connsiteY11" fmla="*/ 905010 h 1810019"/>
                <a:gd name="connsiteX12" fmla="*/ 451012 w 2410068"/>
                <a:gd name="connsiteY12" fmla="*/ 604924 h 1810019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54022 w 1508044"/>
                <a:gd name="connsiteY8" fmla="*/ 906695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94757 w 1508044"/>
                <a:gd name="connsiteY11" fmla="*/ 639705 h 1280983"/>
                <a:gd name="connsiteX12" fmla="*/ 0 w 1508044"/>
                <a:gd name="connsiteY12" fmla="*/ 340406 h 1280983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508044 w 1508044"/>
                <a:gd name="connsiteY6" fmla="*/ 940577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189786"/>
                <a:gd name="connsiteX1" fmla="*/ 255653 w 1508044"/>
                <a:gd name="connsiteY1" fmla="*/ 0 h 1189786"/>
                <a:gd name="connsiteX2" fmla="*/ 776130 w 1508044"/>
                <a:gd name="connsiteY2" fmla="*/ 588280 h 1189786"/>
                <a:gd name="connsiteX3" fmla="*/ 1252391 w 1508044"/>
                <a:gd name="connsiteY3" fmla="*/ 0 h 1189786"/>
                <a:gd name="connsiteX4" fmla="*/ 1508044 w 1508044"/>
                <a:gd name="connsiteY4" fmla="*/ 340406 h 1189786"/>
                <a:gd name="connsiteX5" fmla="*/ 907054 w 1508044"/>
                <a:gd name="connsiteY5" fmla="*/ 647083 h 1189786"/>
                <a:gd name="connsiteX6" fmla="*/ 1410534 w 1508044"/>
                <a:gd name="connsiteY6" fmla="*/ 1034546 h 1189786"/>
                <a:gd name="connsiteX7" fmla="*/ 1317303 w 1508044"/>
                <a:gd name="connsiteY7" fmla="*/ 1137791 h 1189786"/>
                <a:gd name="connsiteX8" fmla="*/ 799100 w 1508044"/>
                <a:gd name="connsiteY8" fmla="*/ 718842 h 1189786"/>
                <a:gd name="connsiteX9" fmla="*/ 201908 w 1508044"/>
                <a:gd name="connsiteY9" fmla="*/ 1189786 h 1189786"/>
                <a:gd name="connsiteX10" fmla="*/ 122687 w 1508044"/>
                <a:gd name="connsiteY10" fmla="*/ 1102072 h 1189786"/>
                <a:gd name="connsiteX11" fmla="*/ 694757 w 1508044"/>
                <a:gd name="connsiteY11" fmla="*/ 639705 h 1189786"/>
                <a:gd name="connsiteX12" fmla="*/ 0 w 1508044"/>
                <a:gd name="connsiteY12" fmla="*/ 340406 h 1189786"/>
                <a:gd name="connsiteX0" fmla="*/ 0 w 1507355"/>
                <a:gd name="connsiteY0" fmla="*/ 340406 h 1189786"/>
                <a:gd name="connsiteX1" fmla="*/ 255653 w 1507355"/>
                <a:gd name="connsiteY1" fmla="*/ 0 h 1189786"/>
                <a:gd name="connsiteX2" fmla="*/ 776130 w 1507355"/>
                <a:gd name="connsiteY2" fmla="*/ 588280 h 1189786"/>
                <a:gd name="connsiteX3" fmla="*/ 1252391 w 1507355"/>
                <a:gd name="connsiteY3" fmla="*/ 0 h 1189786"/>
                <a:gd name="connsiteX4" fmla="*/ 1507355 w 1507355"/>
                <a:gd name="connsiteY4" fmla="*/ 338404 h 1189786"/>
                <a:gd name="connsiteX5" fmla="*/ 907054 w 1507355"/>
                <a:gd name="connsiteY5" fmla="*/ 647083 h 1189786"/>
                <a:gd name="connsiteX6" fmla="*/ 1410534 w 1507355"/>
                <a:gd name="connsiteY6" fmla="*/ 1034546 h 1189786"/>
                <a:gd name="connsiteX7" fmla="*/ 1317303 w 1507355"/>
                <a:gd name="connsiteY7" fmla="*/ 1137791 h 1189786"/>
                <a:gd name="connsiteX8" fmla="*/ 799100 w 1507355"/>
                <a:gd name="connsiteY8" fmla="*/ 718842 h 1189786"/>
                <a:gd name="connsiteX9" fmla="*/ 201908 w 1507355"/>
                <a:gd name="connsiteY9" fmla="*/ 1189786 h 1189786"/>
                <a:gd name="connsiteX10" fmla="*/ 122687 w 1507355"/>
                <a:gd name="connsiteY10" fmla="*/ 1102072 h 1189786"/>
                <a:gd name="connsiteX11" fmla="*/ 694757 w 1507355"/>
                <a:gd name="connsiteY11" fmla="*/ 639705 h 1189786"/>
                <a:gd name="connsiteX12" fmla="*/ 0 w 1507355"/>
                <a:gd name="connsiteY12" fmla="*/ 340406 h 1189786"/>
                <a:gd name="connsiteX0" fmla="*/ 0 w 1458429"/>
                <a:gd name="connsiteY0" fmla="*/ 340406 h 1189786"/>
                <a:gd name="connsiteX1" fmla="*/ 255653 w 1458429"/>
                <a:gd name="connsiteY1" fmla="*/ 0 h 1189786"/>
                <a:gd name="connsiteX2" fmla="*/ 776130 w 1458429"/>
                <a:gd name="connsiteY2" fmla="*/ 588280 h 1189786"/>
                <a:gd name="connsiteX3" fmla="*/ 1252391 w 1458429"/>
                <a:gd name="connsiteY3" fmla="*/ 0 h 1189786"/>
                <a:gd name="connsiteX4" fmla="*/ 1458429 w 1458429"/>
                <a:gd name="connsiteY4" fmla="*/ 261219 h 1189786"/>
                <a:gd name="connsiteX5" fmla="*/ 907054 w 1458429"/>
                <a:gd name="connsiteY5" fmla="*/ 647083 h 1189786"/>
                <a:gd name="connsiteX6" fmla="*/ 1410534 w 1458429"/>
                <a:gd name="connsiteY6" fmla="*/ 1034546 h 1189786"/>
                <a:gd name="connsiteX7" fmla="*/ 1317303 w 1458429"/>
                <a:gd name="connsiteY7" fmla="*/ 1137791 h 1189786"/>
                <a:gd name="connsiteX8" fmla="*/ 799100 w 1458429"/>
                <a:gd name="connsiteY8" fmla="*/ 718842 h 1189786"/>
                <a:gd name="connsiteX9" fmla="*/ 201908 w 1458429"/>
                <a:gd name="connsiteY9" fmla="*/ 1189786 h 1189786"/>
                <a:gd name="connsiteX10" fmla="*/ 122687 w 1458429"/>
                <a:gd name="connsiteY10" fmla="*/ 1102072 h 1189786"/>
                <a:gd name="connsiteX11" fmla="*/ 694757 w 1458429"/>
                <a:gd name="connsiteY11" fmla="*/ 639705 h 1189786"/>
                <a:gd name="connsiteX12" fmla="*/ 0 w 1458429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252391 w 1436784"/>
                <a:gd name="connsiteY3" fmla="*/ 0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364319 w 1436784"/>
                <a:gd name="connsiteY3" fmla="*/ 156244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353159"/>
                <a:gd name="connsiteY0" fmla="*/ 264643 h 1189786"/>
                <a:gd name="connsiteX1" fmla="*/ 172028 w 1353159"/>
                <a:gd name="connsiteY1" fmla="*/ 0 h 1189786"/>
                <a:gd name="connsiteX2" fmla="*/ 692505 w 1353159"/>
                <a:gd name="connsiteY2" fmla="*/ 588280 h 1189786"/>
                <a:gd name="connsiteX3" fmla="*/ 1280694 w 1353159"/>
                <a:gd name="connsiteY3" fmla="*/ 156244 h 1189786"/>
                <a:gd name="connsiteX4" fmla="*/ 1353159 w 1353159"/>
                <a:gd name="connsiteY4" fmla="*/ 237326 h 1189786"/>
                <a:gd name="connsiteX5" fmla="*/ 823429 w 1353159"/>
                <a:gd name="connsiteY5" fmla="*/ 647083 h 1189786"/>
                <a:gd name="connsiteX6" fmla="*/ 1326909 w 1353159"/>
                <a:gd name="connsiteY6" fmla="*/ 1034546 h 1189786"/>
                <a:gd name="connsiteX7" fmla="*/ 1233678 w 1353159"/>
                <a:gd name="connsiteY7" fmla="*/ 1137791 h 1189786"/>
                <a:gd name="connsiteX8" fmla="*/ 715475 w 1353159"/>
                <a:gd name="connsiteY8" fmla="*/ 718842 h 1189786"/>
                <a:gd name="connsiteX9" fmla="*/ 118283 w 1353159"/>
                <a:gd name="connsiteY9" fmla="*/ 1189786 h 1189786"/>
                <a:gd name="connsiteX10" fmla="*/ 39062 w 1353159"/>
                <a:gd name="connsiteY10" fmla="*/ 1102072 h 1189786"/>
                <a:gd name="connsiteX11" fmla="*/ 611132 w 1353159"/>
                <a:gd name="connsiteY11" fmla="*/ 639705 h 1189786"/>
                <a:gd name="connsiteX12" fmla="*/ 0 w 1353159"/>
                <a:gd name="connsiteY12" fmla="*/ 264643 h 118978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692505 w 1353159"/>
                <a:gd name="connsiteY2" fmla="*/ 433450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50858 w 1353159"/>
                <a:gd name="connsiteY11" fmla="*/ 509266 h 1034956"/>
                <a:gd name="connsiteX12" fmla="*/ 0 w 1353159"/>
                <a:gd name="connsiteY12" fmla="*/ 109813 h 1034956"/>
                <a:gd name="connsiteX0" fmla="*/ 0 w 1353159"/>
                <a:gd name="connsiteY0" fmla="*/ 108399 h 1033542"/>
                <a:gd name="connsiteX1" fmla="*/ 92860 w 1353159"/>
                <a:gd name="connsiteY1" fmla="*/ 36617 h 1033542"/>
                <a:gd name="connsiteX2" fmla="*/ 741487 w 1353159"/>
                <a:gd name="connsiteY2" fmla="*/ 444291 h 1033542"/>
                <a:gd name="connsiteX3" fmla="*/ 1280694 w 1353159"/>
                <a:gd name="connsiteY3" fmla="*/ 0 h 1033542"/>
                <a:gd name="connsiteX4" fmla="*/ 1353159 w 1353159"/>
                <a:gd name="connsiteY4" fmla="*/ 81082 h 1033542"/>
                <a:gd name="connsiteX5" fmla="*/ 823429 w 1353159"/>
                <a:gd name="connsiteY5" fmla="*/ 490839 h 1033542"/>
                <a:gd name="connsiteX6" fmla="*/ 1326909 w 1353159"/>
                <a:gd name="connsiteY6" fmla="*/ 878302 h 1033542"/>
                <a:gd name="connsiteX7" fmla="*/ 1233678 w 1353159"/>
                <a:gd name="connsiteY7" fmla="*/ 981547 h 1033542"/>
                <a:gd name="connsiteX8" fmla="*/ 715475 w 1353159"/>
                <a:gd name="connsiteY8" fmla="*/ 562598 h 1033542"/>
                <a:gd name="connsiteX9" fmla="*/ 118283 w 1353159"/>
                <a:gd name="connsiteY9" fmla="*/ 1033542 h 1033542"/>
                <a:gd name="connsiteX10" fmla="*/ 39062 w 1353159"/>
                <a:gd name="connsiteY10" fmla="*/ 945828 h 1033542"/>
                <a:gd name="connsiteX11" fmla="*/ 650858 w 1353159"/>
                <a:gd name="connsiteY11" fmla="*/ 507852 h 1033542"/>
                <a:gd name="connsiteX12" fmla="*/ 0 w 1353159"/>
                <a:gd name="connsiteY12" fmla="*/ 108399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14223 w 1333704"/>
                <a:gd name="connsiteY7" fmla="*/ 981547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42055 w 1333704"/>
                <a:gd name="connsiteY7" fmla="*/ 951831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67383 w 1333704"/>
                <a:gd name="connsiteY5" fmla="*/ 514612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33872 w 1333704"/>
                <a:gd name="connsiteY10" fmla="*/ 967782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94633 w 1306305"/>
                <a:gd name="connsiteY2" fmla="*/ 425026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79372 w 1306305"/>
                <a:gd name="connsiteY2" fmla="*/ 439227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117447 h 1043034"/>
                <a:gd name="connsiteX1" fmla="*/ 108490 w 1306305"/>
                <a:gd name="connsiteY1" fmla="*/ 0 h 1043034"/>
                <a:gd name="connsiteX2" fmla="*/ 679372 w 1306305"/>
                <a:gd name="connsiteY2" fmla="*/ 467984 h 1043034"/>
                <a:gd name="connsiteX3" fmla="*/ 1249419 w 1306305"/>
                <a:gd name="connsiteY3" fmla="*/ 28757 h 1043034"/>
                <a:gd name="connsiteX4" fmla="*/ 1306305 w 1306305"/>
                <a:gd name="connsiteY4" fmla="*/ 90574 h 1043034"/>
                <a:gd name="connsiteX5" fmla="*/ 749929 w 1306305"/>
                <a:gd name="connsiteY5" fmla="*/ 513969 h 1043034"/>
                <a:gd name="connsiteX6" fmla="*/ 1270174 w 1306305"/>
                <a:gd name="connsiteY6" fmla="*/ 904622 h 1043034"/>
                <a:gd name="connsiteX7" fmla="*/ 1206650 w 1306305"/>
                <a:gd name="connsiteY7" fmla="*/ 964077 h 1043034"/>
                <a:gd name="connsiteX8" fmla="*/ 668621 w 1306305"/>
                <a:gd name="connsiteY8" fmla="*/ 572090 h 1043034"/>
                <a:gd name="connsiteX9" fmla="*/ 71429 w 1306305"/>
                <a:gd name="connsiteY9" fmla="*/ 1043034 h 1043034"/>
                <a:gd name="connsiteX10" fmla="*/ 6473 w 1306305"/>
                <a:gd name="connsiteY10" fmla="*/ 977274 h 1043034"/>
                <a:gd name="connsiteX11" fmla="*/ 604004 w 1306305"/>
                <a:gd name="connsiteY11" fmla="*/ 517344 h 1043034"/>
                <a:gd name="connsiteX12" fmla="*/ 0 w 1306305"/>
                <a:gd name="connsiteY12" fmla="*/ 117447 h 1043034"/>
                <a:gd name="connsiteX0" fmla="*/ 44754 w 1299832"/>
                <a:gd name="connsiteY0" fmla="*/ 84163 h 1043034"/>
                <a:gd name="connsiteX1" fmla="*/ 102017 w 1299832"/>
                <a:gd name="connsiteY1" fmla="*/ 0 h 1043034"/>
                <a:gd name="connsiteX2" fmla="*/ 672899 w 1299832"/>
                <a:gd name="connsiteY2" fmla="*/ 467984 h 1043034"/>
                <a:gd name="connsiteX3" fmla="*/ 1242946 w 1299832"/>
                <a:gd name="connsiteY3" fmla="*/ 28757 h 1043034"/>
                <a:gd name="connsiteX4" fmla="*/ 1299832 w 1299832"/>
                <a:gd name="connsiteY4" fmla="*/ 90574 h 1043034"/>
                <a:gd name="connsiteX5" fmla="*/ 743456 w 1299832"/>
                <a:gd name="connsiteY5" fmla="*/ 513969 h 1043034"/>
                <a:gd name="connsiteX6" fmla="*/ 1263701 w 1299832"/>
                <a:gd name="connsiteY6" fmla="*/ 904622 h 1043034"/>
                <a:gd name="connsiteX7" fmla="*/ 1200177 w 1299832"/>
                <a:gd name="connsiteY7" fmla="*/ 964077 h 1043034"/>
                <a:gd name="connsiteX8" fmla="*/ 662148 w 1299832"/>
                <a:gd name="connsiteY8" fmla="*/ 572090 h 1043034"/>
                <a:gd name="connsiteX9" fmla="*/ 64956 w 1299832"/>
                <a:gd name="connsiteY9" fmla="*/ 1043034 h 1043034"/>
                <a:gd name="connsiteX10" fmla="*/ 0 w 1299832"/>
                <a:gd name="connsiteY10" fmla="*/ 977274 h 1043034"/>
                <a:gd name="connsiteX11" fmla="*/ 597531 w 1299832"/>
                <a:gd name="connsiteY11" fmla="*/ 517344 h 1043034"/>
                <a:gd name="connsiteX12" fmla="*/ 44754 w 1299832"/>
                <a:gd name="connsiteY12" fmla="*/ 84163 h 104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832" h="1043034">
                  <a:moveTo>
                    <a:pt x="44754" y="84163"/>
                  </a:moveTo>
                  <a:lnTo>
                    <a:pt x="102017" y="0"/>
                  </a:lnTo>
                  <a:lnTo>
                    <a:pt x="672899" y="467984"/>
                  </a:lnTo>
                  <a:lnTo>
                    <a:pt x="1242946" y="28757"/>
                  </a:lnTo>
                  <a:lnTo>
                    <a:pt x="1299832" y="90574"/>
                  </a:lnTo>
                  <a:lnTo>
                    <a:pt x="743456" y="513969"/>
                  </a:lnTo>
                  <a:lnTo>
                    <a:pt x="1263701" y="904622"/>
                  </a:lnTo>
                  <a:lnTo>
                    <a:pt x="1200177" y="964077"/>
                  </a:lnTo>
                  <a:lnTo>
                    <a:pt x="662148" y="572090"/>
                  </a:lnTo>
                  <a:lnTo>
                    <a:pt x="64956" y="1043034"/>
                  </a:lnTo>
                  <a:lnTo>
                    <a:pt x="0" y="977274"/>
                  </a:lnTo>
                  <a:lnTo>
                    <a:pt x="597531" y="517344"/>
                  </a:lnTo>
                  <a:lnTo>
                    <a:pt x="44754" y="84163"/>
                  </a:lnTo>
                  <a:close/>
                </a:path>
              </a:pathLst>
            </a:custGeom>
            <a:solidFill>
              <a:schemeClr val="accent6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0" name="文字方塊 129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173" name="群組 172"/>
          <p:cNvGrpSpPr/>
          <p:nvPr/>
        </p:nvGrpSpPr>
        <p:grpSpPr>
          <a:xfrm>
            <a:off x="619084" y="915566"/>
            <a:ext cx="8100048" cy="3890229"/>
            <a:chOff x="0" y="0"/>
            <a:chExt cx="5580219" cy="3276600"/>
          </a:xfrm>
        </p:grpSpPr>
        <p:sp>
          <p:nvSpPr>
            <p:cNvPr id="174" name="矩形 173"/>
            <p:cNvSpPr/>
            <p:nvPr/>
          </p:nvSpPr>
          <p:spPr>
            <a:xfrm>
              <a:off x="0" y="0"/>
              <a:ext cx="550545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5" name="群組 174"/>
            <p:cNvGrpSpPr/>
            <p:nvPr/>
          </p:nvGrpSpPr>
          <p:grpSpPr>
            <a:xfrm>
              <a:off x="0" y="47625"/>
              <a:ext cx="5580219" cy="3162301"/>
              <a:chOff x="0" y="47625"/>
              <a:chExt cx="5580219" cy="3162301"/>
            </a:xfrm>
          </p:grpSpPr>
          <p:grpSp>
            <p:nvGrpSpPr>
              <p:cNvPr id="176" name="群組 175"/>
              <p:cNvGrpSpPr/>
              <p:nvPr/>
            </p:nvGrpSpPr>
            <p:grpSpPr>
              <a:xfrm>
                <a:off x="0" y="47625"/>
                <a:ext cx="5580219" cy="3162301"/>
                <a:chOff x="0" y="47625"/>
                <a:chExt cx="5580219" cy="3162301"/>
              </a:xfrm>
            </p:grpSpPr>
            <p:grpSp>
              <p:nvGrpSpPr>
                <p:cNvPr id="179" name="群組 178"/>
                <p:cNvGrpSpPr/>
                <p:nvPr/>
              </p:nvGrpSpPr>
              <p:grpSpPr>
                <a:xfrm>
                  <a:off x="619125" y="161925"/>
                  <a:ext cx="3981450" cy="2447925"/>
                  <a:chOff x="619125" y="161925"/>
                  <a:chExt cx="3981450" cy="2447925"/>
                </a:xfrm>
              </p:grpSpPr>
              <p:cxnSp>
                <p:nvCxnSpPr>
                  <p:cNvPr id="207" name="直線接點 206"/>
                  <p:cNvCxnSpPr/>
                  <p:nvPr/>
                </p:nvCxnSpPr>
                <p:spPr>
                  <a:xfrm flipV="1">
                    <a:off x="619125" y="161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直線接點 207"/>
                  <p:cNvCxnSpPr/>
                  <p:nvPr/>
                </p:nvCxnSpPr>
                <p:spPr>
                  <a:xfrm flipV="1">
                    <a:off x="619125" y="2600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線接點 208"/>
                  <p:cNvCxnSpPr/>
                  <p:nvPr/>
                </p:nvCxnSpPr>
                <p:spPr>
                  <a:xfrm flipV="1">
                    <a:off x="619125" y="2193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線接點 209"/>
                  <p:cNvCxnSpPr/>
                  <p:nvPr/>
                </p:nvCxnSpPr>
                <p:spPr>
                  <a:xfrm flipV="1">
                    <a:off x="619125" y="17875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線接點 210"/>
                  <p:cNvCxnSpPr/>
                  <p:nvPr/>
                </p:nvCxnSpPr>
                <p:spPr>
                  <a:xfrm flipV="1">
                    <a:off x="619125" y="13811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線接點 211"/>
                  <p:cNvCxnSpPr/>
                  <p:nvPr/>
                </p:nvCxnSpPr>
                <p:spPr>
                  <a:xfrm flipV="1">
                    <a:off x="619125" y="9747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線接點 212"/>
                  <p:cNvCxnSpPr/>
                  <p:nvPr/>
                </p:nvCxnSpPr>
                <p:spPr>
                  <a:xfrm flipV="1">
                    <a:off x="619125" y="568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群組 179"/>
                <p:cNvGrpSpPr/>
                <p:nvPr/>
              </p:nvGrpSpPr>
              <p:grpSpPr>
                <a:xfrm>
                  <a:off x="914400" y="323850"/>
                  <a:ext cx="714375" cy="2657475"/>
                  <a:chOff x="914400" y="323850"/>
                  <a:chExt cx="714375" cy="26574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5" name="矩形 204"/>
                  <p:cNvSpPr/>
                  <p:nvPr/>
                </p:nvSpPr>
                <p:spPr>
                  <a:xfrm>
                    <a:off x="1295400" y="2286000"/>
                    <a:ext cx="333375" cy="6953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6" name="矩形 205"/>
                  <p:cNvSpPr/>
                  <p:nvPr/>
                </p:nvSpPr>
                <p:spPr>
                  <a:xfrm>
                    <a:off x="914400" y="323850"/>
                    <a:ext cx="333375" cy="26574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81" name="群組 180"/>
                <p:cNvGrpSpPr/>
                <p:nvPr/>
              </p:nvGrpSpPr>
              <p:grpSpPr>
                <a:xfrm>
                  <a:off x="3581400" y="533400"/>
                  <a:ext cx="704850" cy="2457450"/>
                  <a:chOff x="3581400" y="533400"/>
                  <a:chExt cx="704850" cy="2457450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3" name="矩形 202"/>
                  <p:cNvSpPr/>
                  <p:nvPr/>
                </p:nvSpPr>
                <p:spPr>
                  <a:xfrm>
                    <a:off x="3581400" y="533400"/>
                    <a:ext cx="333375" cy="2457450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4" name="矩形 203"/>
                  <p:cNvSpPr/>
                  <p:nvPr/>
                </p:nvSpPr>
                <p:spPr>
                  <a:xfrm>
                    <a:off x="3952875" y="1409700"/>
                    <a:ext cx="333375" cy="15716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82" name="群組 181"/>
                <p:cNvGrpSpPr/>
                <p:nvPr/>
              </p:nvGrpSpPr>
              <p:grpSpPr>
                <a:xfrm>
                  <a:off x="2247900" y="371475"/>
                  <a:ext cx="700088" cy="2619375"/>
                  <a:chOff x="2247900" y="371475"/>
                  <a:chExt cx="700088" cy="26193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1" name="矩形 200"/>
                  <p:cNvSpPr/>
                  <p:nvPr/>
                </p:nvSpPr>
                <p:spPr>
                  <a:xfrm>
                    <a:off x="2247900" y="371475"/>
                    <a:ext cx="333375" cy="26193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2" name="矩形 201"/>
                  <p:cNvSpPr/>
                  <p:nvPr/>
                </p:nvSpPr>
                <p:spPr>
                  <a:xfrm>
                    <a:off x="2614613" y="1333500"/>
                    <a:ext cx="333375" cy="16478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183" name="橢圓 182"/>
                <p:cNvSpPr/>
                <p:nvPr/>
              </p:nvSpPr>
              <p:spPr>
                <a:xfrm>
                  <a:off x="4705350" y="1485900"/>
                  <a:ext cx="123825" cy="123825"/>
                </a:xfrm>
                <a:prstGeom prst="ellipse">
                  <a:avLst/>
                </a:prstGeom>
                <a:solidFill>
                  <a:srgbClr val="F2D58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84" name="橢圓 183"/>
                <p:cNvSpPr/>
                <p:nvPr/>
              </p:nvSpPr>
              <p:spPr>
                <a:xfrm>
                  <a:off x="4705350" y="1685925"/>
                  <a:ext cx="123825" cy="123825"/>
                </a:xfrm>
                <a:prstGeom prst="ellipse">
                  <a:avLst/>
                </a:prstGeom>
                <a:solidFill>
                  <a:srgbClr val="F9F2BF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85" name="文字方塊 33"/>
                <p:cNvSpPr txBox="1"/>
                <p:nvPr/>
              </p:nvSpPr>
              <p:spPr>
                <a:xfrm>
                  <a:off x="19050" y="47625"/>
                  <a:ext cx="581025" cy="2381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35,000</a:t>
                  </a:r>
                </a:p>
              </p:txBody>
            </p:sp>
            <p:sp>
              <p:nvSpPr>
                <p:cNvPr id="186" name="文字方塊 35"/>
                <p:cNvSpPr txBox="1"/>
                <p:nvPr/>
              </p:nvSpPr>
              <p:spPr>
                <a:xfrm>
                  <a:off x="0" y="2867024"/>
                  <a:ext cx="600076" cy="238126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0</a:t>
                  </a:r>
                </a:p>
              </p:txBody>
            </p:sp>
            <p:sp>
              <p:nvSpPr>
                <p:cNvPr id="187" name="文字方塊 36"/>
                <p:cNvSpPr txBox="1"/>
                <p:nvPr/>
              </p:nvSpPr>
              <p:spPr>
                <a:xfrm>
                  <a:off x="9524" y="450395"/>
                  <a:ext cx="590551" cy="23540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30,000</a:t>
                  </a:r>
                </a:p>
              </p:txBody>
            </p:sp>
            <p:sp>
              <p:nvSpPr>
                <p:cNvPr id="188" name="文字方塊 37"/>
                <p:cNvSpPr txBox="1"/>
                <p:nvPr/>
              </p:nvSpPr>
              <p:spPr>
                <a:xfrm>
                  <a:off x="9524" y="853166"/>
                  <a:ext cx="590551" cy="223159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25,000</a:t>
                  </a:r>
                </a:p>
              </p:txBody>
            </p:sp>
            <p:sp>
              <p:nvSpPr>
                <p:cNvPr id="189" name="文字方塊 38"/>
                <p:cNvSpPr txBox="1"/>
                <p:nvPr/>
              </p:nvSpPr>
              <p:spPr>
                <a:xfrm>
                  <a:off x="0" y="1255937"/>
                  <a:ext cx="600076" cy="229963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20,000</a:t>
                  </a:r>
                </a:p>
              </p:txBody>
            </p:sp>
            <p:sp>
              <p:nvSpPr>
                <p:cNvPr id="190" name="文字方塊 39"/>
                <p:cNvSpPr txBox="1"/>
                <p:nvPr/>
              </p:nvSpPr>
              <p:spPr>
                <a:xfrm>
                  <a:off x="9524" y="1658709"/>
                  <a:ext cx="590551" cy="227242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15,000</a:t>
                  </a:r>
                </a:p>
              </p:txBody>
            </p:sp>
            <p:sp>
              <p:nvSpPr>
                <p:cNvPr id="191" name="文字方塊 40"/>
                <p:cNvSpPr txBox="1"/>
                <p:nvPr/>
              </p:nvSpPr>
              <p:spPr>
                <a:xfrm>
                  <a:off x="0" y="2061479"/>
                  <a:ext cx="600076" cy="224521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10,000</a:t>
                  </a:r>
                </a:p>
              </p:txBody>
            </p:sp>
            <p:sp>
              <p:nvSpPr>
                <p:cNvPr id="192" name="文字方塊 41"/>
                <p:cNvSpPr txBox="1"/>
                <p:nvPr/>
              </p:nvSpPr>
              <p:spPr>
                <a:xfrm>
                  <a:off x="0" y="2464250"/>
                  <a:ext cx="600076" cy="2313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5,000</a:t>
                  </a:r>
                </a:p>
              </p:txBody>
            </p:sp>
            <p:sp>
              <p:nvSpPr>
                <p:cNvPr id="193" name="文字方塊 42"/>
                <p:cNvSpPr txBox="1"/>
                <p:nvPr/>
              </p:nvSpPr>
              <p:spPr>
                <a:xfrm>
                  <a:off x="923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2015</a:t>
                  </a:r>
                </a:p>
              </p:txBody>
            </p:sp>
            <p:sp>
              <p:nvSpPr>
                <p:cNvPr id="194" name="文字方塊 43"/>
                <p:cNvSpPr txBox="1"/>
                <p:nvPr/>
              </p:nvSpPr>
              <p:spPr>
                <a:xfrm>
                  <a:off x="3590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2017</a:t>
                  </a:r>
                </a:p>
              </p:txBody>
            </p:sp>
            <p:sp>
              <p:nvSpPr>
                <p:cNvPr id="195" name="文字方塊 44"/>
                <p:cNvSpPr txBox="1"/>
                <p:nvPr/>
              </p:nvSpPr>
              <p:spPr>
                <a:xfrm>
                  <a:off x="22574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2016</a:t>
                  </a:r>
                  <a:endParaRPr lang="en-US" altLang="zh-TW" sz="105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6" name="文字方塊 45"/>
                <p:cNvSpPr txBox="1"/>
                <p:nvPr/>
              </p:nvSpPr>
              <p:spPr>
                <a:xfrm>
                  <a:off x="1106381" y="22642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27.89%</a:t>
                  </a:r>
                </a:p>
              </p:txBody>
            </p:sp>
            <p:sp>
              <p:nvSpPr>
                <p:cNvPr id="197" name="文字方塊 46"/>
                <p:cNvSpPr txBox="1"/>
                <p:nvPr/>
              </p:nvSpPr>
              <p:spPr>
                <a:xfrm>
                  <a:off x="2425568" y="13212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63.30%</a:t>
                  </a:r>
                </a:p>
              </p:txBody>
            </p:sp>
            <p:sp>
              <p:nvSpPr>
                <p:cNvPr id="198" name="文字方塊 47"/>
                <p:cNvSpPr txBox="1"/>
                <p:nvPr/>
              </p:nvSpPr>
              <p:spPr>
                <a:xfrm>
                  <a:off x="3764961" y="13974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64.81%</a:t>
                  </a:r>
                </a:p>
              </p:txBody>
            </p:sp>
            <p:sp>
              <p:nvSpPr>
                <p:cNvPr id="199" name="文字方塊 48"/>
                <p:cNvSpPr txBox="1"/>
                <p:nvPr/>
              </p:nvSpPr>
              <p:spPr>
                <a:xfrm>
                  <a:off x="4856319" y="1435551"/>
                  <a:ext cx="620315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出生人數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00" name="文字方塊 49"/>
                <p:cNvSpPr txBox="1"/>
                <p:nvPr/>
              </p:nvSpPr>
              <p:spPr>
                <a:xfrm>
                  <a:off x="4856319" y="163557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配送數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cxnSp>
            <p:nvCxnSpPr>
              <p:cNvPr id="177" name="直線接點 176"/>
              <p:cNvCxnSpPr/>
              <p:nvPr/>
            </p:nvCxnSpPr>
            <p:spPr>
              <a:xfrm>
                <a:off x="609600" y="152400"/>
                <a:ext cx="0" cy="288607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8" name="直線接點 177"/>
              <p:cNvCxnSpPr/>
              <p:nvPr/>
            </p:nvCxnSpPr>
            <p:spPr>
              <a:xfrm flipH="1" flipV="1">
                <a:off x="561975" y="2981326"/>
                <a:ext cx="4029075" cy="1904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95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187624" y="1131590"/>
            <a:ext cx="7344816" cy="32954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醫院人員短缺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基礎的照顧問題可以透過網路資料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或是一些有經驗的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媽媽可以幫忙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zh-TW" altLang="en-US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24384" r="16470" b="20201"/>
          <a:stretch/>
        </p:blipFill>
        <p:spPr>
          <a:xfrm>
            <a:off x="5724128" y="624186"/>
            <a:ext cx="2520280" cy="1800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11840" y="30248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蒐集資料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我們會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依照政府的資訊持續更新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99468"/>
            <a:ext cx="1917210" cy="14817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9116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BD9985"/>
                </a:solidFill>
              </a:ln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r>
              <a:rPr lang="zh-TW" altLang="en-US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0" name="Google Shape;347;p39"/>
          <p:cNvSpPr/>
          <p:nvPr/>
        </p:nvSpPr>
        <p:spPr>
          <a:xfrm flipH="1">
            <a:off x="4249220" y="1416302"/>
            <a:ext cx="538804" cy="49850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A5755B">
              <a:alpha val="85882"/>
            </a:srgbClr>
          </a:solidFill>
          <a:ln>
            <a:solidFill>
              <a:srgbClr val="BD998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494"/>
            <a:ext cx="7723640" cy="458797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7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18044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0" y="1659550"/>
            <a:ext cx="9144000" cy="1159800"/>
          </a:xfrm>
          <a:prstGeom prst="rect">
            <a:avLst/>
          </a:prstGeom>
          <a:ln w="57150"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商業模式分析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廷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 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報告</a:t>
            </a:r>
            <a:endParaRPr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4" name="Google Shape;339;p39"/>
          <p:cNvSpPr/>
          <p:nvPr/>
        </p:nvSpPr>
        <p:spPr>
          <a:xfrm flipH="1">
            <a:off x="4139952" y="1275606"/>
            <a:ext cx="792085" cy="68182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ADDED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5486"/>
            <a:ext cx="7560253" cy="473199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9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14970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1546</TotalTime>
  <Words>352</Words>
  <Application>Microsoft Office PowerPoint</Application>
  <PresentationFormat>如螢幕大小 (16:9)</PresentationFormat>
  <Paragraphs>106</Paragraphs>
  <Slides>19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新細明體</vt:lpstr>
      <vt:lpstr>微軟正黑體</vt:lpstr>
      <vt:lpstr>Arial</vt:lpstr>
      <vt:lpstr>Muli Light</vt:lpstr>
      <vt:lpstr>Amatic SC</vt:lpstr>
      <vt:lpstr>Aharoni</vt:lpstr>
      <vt:lpstr>Microsoft Yi Baiti</vt:lpstr>
      <vt:lpstr>Adobe Hebrew</vt:lpstr>
      <vt:lpstr>Quickly template</vt:lpstr>
      <vt:lpstr>Babyhub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商業模式分析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hub</dc:title>
  <dc:creator>廖翊晴</dc:creator>
  <cp:lastModifiedBy>108509</cp:lastModifiedBy>
  <cp:revision>144</cp:revision>
  <dcterms:modified xsi:type="dcterms:W3CDTF">2019-05-28T11:39:05Z</dcterms:modified>
</cp:coreProperties>
</file>